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76"/>
  </p:notesMasterIdLst>
  <p:sldIdLst>
    <p:sldId id="275" r:id="rId3"/>
    <p:sldId id="603" r:id="rId4"/>
    <p:sldId id="704" r:id="rId5"/>
    <p:sldId id="723" r:id="rId6"/>
    <p:sldId id="730" r:id="rId7"/>
    <p:sldId id="731" r:id="rId8"/>
    <p:sldId id="735" r:id="rId9"/>
    <p:sldId id="736" r:id="rId10"/>
    <p:sldId id="745" r:id="rId11"/>
    <p:sldId id="726" r:id="rId12"/>
    <p:sldId id="748" r:id="rId13"/>
    <p:sldId id="732" r:id="rId14"/>
    <p:sldId id="749" r:id="rId15"/>
    <p:sldId id="747" r:id="rId16"/>
    <p:sldId id="746" r:id="rId17"/>
    <p:sldId id="751" r:id="rId18"/>
    <p:sldId id="752" r:id="rId19"/>
    <p:sldId id="753" r:id="rId20"/>
    <p:sldId id="754" r:id="rId21"/>
    <p:sldId id="756" r:id="rId22"/>
    <p:sldId id="728" r:id="rId23"/>
    <p:sldId id="719" r:id="rId24"/>
    <p:sldId id="738" r:id="rId25"/>
    <p:sldId id="734" r:id="rId26"/>
    <p:sldId id="799" r:id="rId27"/>
    <p:sldId id="718" r:id="rId28"/>
    <p:sldId id="737" r:id="rId29"/>
    <p:sldId id="801" r:id="rId30"/>
    <p:sldId id="800" r:id="rId31"/>
    <p:sldId id="771" r:id="rId32"/>
    <p:sldId id="783" r:id="rId33"/>
    <p:sldId id="785" r:id="rId34"/>
    <p:sldId id="784" r:id="rId35"/>
    <p:sldId id="772" r:id="rId36"/>
    <p:sldId id="776" r:id="rId37"/>
    <p:sldId id="773" r:id="rId38"/>
    <p:sldId id="774" r:id="rId39"/>
    <p:sldId id="775" r:id="rId40"/>
    <p:sldId id="777" r:id="rId41"/>
    <p:sldId id="778" r:id="rId42"/>
    <p:sldId id="779" r:id="rId43"/>
    <p:sldId id="781" r:id="rId44"/>
    <p:sldId id="741" r:id="rId45"/>
    <p:sldId id="395" r:id="rId46"/>
    <p:sldId id="757" r:id="rId47"/>
    <p:sldId id="762" r:id="rId48"/>
    <p:sldId id="758" r:id="rId49"/>
    <p:sldId id="759" r:id="rId50"/>
    <p:sldId id="794" r:id="rId51"/>
    <p:sldId id="796" r:id="rId52"/>
    <p:sldId id="797" r:id="rId53"/>
    <p:sldId id="798" r:id="rId54"/>
    <p:sldId id="724" r:id="rId55"/>
    <p:sldId id="769" r:id="rId56"/>
    <p:sldId id="733" r:id="rId57"/>
    <p:sldId id="740" r:id="rId58"/>
    <p:sldId id="739" r:id="rId59"/>
    <p:sldId id="742" r:id="rId60"/>
    <p:sldId id="760" r:id="rId61"/>
    <p:sldId id="761" r:id="rId62"/>
    <p:sldId id="786" r:id="rId63"/>
    <p:sldId id="787" r:id="rId64"/>
    <p:sldId id="788" r:id="rId65"/>
    <p:sldId id="789" r:id="rId66"/>
    <p:sldId id="790" r:id="rId67"/>
    <p:sldId id="791" r:id="rId68"/>
    <p:sldId id="792" r:id="rId69"/>
    <p:sldId id="793" r:id="rId70"/>
    <p:sldId id="743" r:id="rId71"/>
    <p:sldId id="744" r:id="rId72"/>
    <p:sldId id="763" r:id="rId73"/>
    <p:sldId id="764" r:id="rId74"/>
    <p:sldId id="76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4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</a:t>
            </a:r>
            <a:r>
              <a:rPr lang="en-US" b="1" dirty="0">
                <a:latin typeface="+mn-lt"/>
              </a:rPr>
              <a:t>downward closure property</a:t>
            </a:r>
            <a:r>
              <a:rPr lang="en-US" dirty="0">
                <a:latin typeface="+mn-lt"/>
              </a:rPr>
              <a:t>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</a:t>
                </a:r>
                <a:r>
                  <a:rPr lang="en-US" b="1" dirty="0">
                    <a:latin typeface="+mn-lt"/>
                  </a:rPr>
                  <a:t>orthogonal to previously selected rows of </a:t>
                </a:r>
                <a:r>
                  <a:rPr lang="en-US" b="1" i="1" dirty="0">
                    <a:latin typeface="+mn-lt"/>
                  </a:rPr>
                  <a:t>R</a:t>
                </a:r>
                <a:r>
                  <a:rPr lang="en-US" b="1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,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904445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904445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>
                <a:latin typeface="+mn-lt"/>
              </a:rPr>
              <a:t>Effective alternative </a:t>
            </a:r>
            <a:r>
              <a:rPr lang="en-US" dirty="0">
                <a:latin typeface="+mn-lt"/>
              </a:rPr>
              <a:t>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Attempts top preserve distance  </a:t>
            </a:r>
          </a:p>
          <a:p>
            <a:r>
              <a:rPr lang="en-US" dirty="0">
                <a:latin typeface="+mn-lt"/>
              </a:rPr>
              <a:t>Association models – next lesson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Uniform Manifold Approximation and Projection (UMAP)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 – largely supplanted by UMAP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 – PCA, SVD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– our focus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Want a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 </a:t>
                </a:r>
                <a:r>
                  <a:rPr lang="en-US" b="1" dirty="0" err="1">
                    <a:cs typeface="Segoe UI" panose="020B0502040204020203" pitchFamily="34" charset="0"/>
                  </a:rPr>
                  <a:t>maping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 and other similarity search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</a:t>
                </a:r>
                <a:r>
                  <a:rPr lang="en-US" b="1" dirty="0">
                    <a:cs typeface="Segoe UI" panose="020B0502040204020203" pitchFamily="34" charset="0"/>
                  </a:rPr>
                  <a:t>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22594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 and eigenvectors </a:t>
                </a:r>
                <a:r>
                  <a:rPr lang="en-US" dirty="0">
                    <a:cs typeface="Segoe UI" panose="020B0502040204020203" pitchFamily="34" charset="0"/>
                  </a:rPr>
                  <a:t>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Spectral embedding manifold constructed from </a:t>
                </a:r>
                <a:r>
                  <a:rPr lang="en-US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eigenvectors with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Wait!!! </a:t>
                </a:r>
                <a:r>
                  <a:rPr lang="en-US" dirty="0">
                    <a:cs typeface="Segoe UI" panose="020B0502040204020203" pitchFamily="34" charset="0"/>
                  </a:rPr>
                  <a:t>We just use the eigenvectors with the k-1 </a:t>
                </a:r>
                <a:r>
                  <a:rPr lang="en-US" b="1" dirty="0">
                    <a:cs typeface="Segoe UI" panose="020B0502040204020203" pitchFamily="34" charset="0"/>
                  </a:rPr>
                  <a:t>smallest eigenvalues</a:t>
                </a:r>
                <a:r>
                  <a:rPr lang="en-US" dirty="0">
                    <a:cs typeface="Segoe UI" panose="020B0502040204020203" pitchFamily="34" charset="0"/>
                  </a:rPr>
                  <a:t> to perform spectral clustering!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want a projection that best preserves similarity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Eigenvector projection for largest eigenvalues has highest similarity to the original high-dimensional space   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Whereas, in spectral clustering with want the minimum cut projection, associated with smallest eigenvalues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6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nearest-neighbor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a metric space to a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clustering, retaining more dimensions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</a:t>
            </a:r>
            <a:r>
              <a:rPr lang="en-US" b="1" dirty="0">
                <a:cs typeface="Segoe UI" panose="020B0502040204020203" pitchFamily="34" charset="0"/>
              </a:rPr>
              <a:t>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</a:t>
            </a:r>
            <a:r>
              <a:rPr lang="en-US" b="1" dirty="0">
                <a:cs typeface="Segoe UI" panose="020B0502040204020203" pitchFamily="34" charset="0"/>
              </a:rPr>
              <a:t>Euclidean</a:t>
            </a:r>
            <a:r>
              <a:rPr lang="en-US" dirty="0">
                <a:cs typeface="Segoe UI" panose="020B0502040204020203" pitchFamily="34" charset="0"/>
              </a:rPr>
              <a:t>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b="1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</a:t>
            </a:r>
            <a:r>
              <a:rPr lang="en-US" b="1" dirty="0">
                <a:cs typeface="Segoe UI" panose="020B0502040204020203" pitchFamily="34" charset="0"/>
              </a:rPr>
              <a:t>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Build </a:t>
            </a:r>
            <a:r>
              <a:rPr lang="en-US" b="1" dirty="0">
                <a:cs typeface="Segoe UI" panose="020B0502040204020203" pitchFamily="34" charset="0"/>
              </a:rPr>
              <a:t>nearest-neighbor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(Reimann)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Simplexes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7531862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Example of simplicial complex construction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Start with some observations, 0-simplicies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first 1-simplex, joining faces of 2 0-simplicies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 Add 2 more 1-simplices, constructing a first 3-simplex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second 3-simplex, creating a simplicial complex along the common face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third 3-simplex, extending the simplicial complex along the common face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847011" y="3429000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636361" y="231833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590361" y="3386511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0244508" y="453966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cxnSpLocks/>
            <a:stCxn id="5" idx="7"/>
            <a:endCxn id="8" idx="3"/>
          </p:cNvCxnSpPr>
          <p:nvPr/>
        </p:nvCxnSpPr>
        <p:spPr>
          <a:xfrm flipV="1">
            <a:off x="8954050" y="2420914"/>
            <a:ext cx="700676" cy="10256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8909713" y="3549178"/>
            <a:ext cx="1353160" cy="10080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8972415" y="3446600"/>
            <a:ext cx="1617946" cy="424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9743400" y="2420914"/>
            <a:ext cx="865326" cy="9831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E92BC6-37A6-00D6-F5CB-69D6930E0A86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0351547" y="3506689"/>
            <a:ext cx="301516" cy="1050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C2E54B3-A1B4-534A-4C2A-F6365C9DB711}"/>
              </a:ext>
            </a:extLst>
          </p:cNvPr>
          <p:cNvSpPr/>
          <p:nvPr/>
        </p:nvSpPr>
        <p:spPr>
          <a:xfrm>
            <a:off x="8847011" y="4747779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7B1BE2-C012-C8DF-BE72-35A747DC669A}"/>
              </a:ext>
            </a:extLst>
          </p:cNvPr>
          <p:cNvCxnSpPr>
            <a:cxnSpLocks/>
            <a:stCxn id="5" idx="4"/>
            <a:endCxn id="41" idx="4"/>
          </p:cNvCxnSpPr>
          <p:nvPr/>
        </p:nvCxnSpPr>
        <p:spPr>
          <a:xfrm>
            <a:off x="8909713" y="3549178"/>
            <a:ext cx="0" cy="13187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B22E51-126E-6A4A-DF29-DF471E2C13E4}"/>
              </a:ext>
            </a:extLst>
          </p:cNvPr>
          <p:cNvCxnSpPr>
            <a:cxnSpLocks/>
            <a:stCxn id="10" idx="3"/>
            <a:endCxn id="41" idx="6"/>
          </p:cNvCxnSpPr>
          <p:nvPr/>
        </p:nvCxnSpPr>
        <p:spPr>
          <a:xfrm flipH="1">
            <a:off x="8972415" y="4642243"/>
            <a:ext cx="1290458" cy="165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D1AF0-AB2D-5D21-6213-1A4BB3A46716}"/>
              </a:ext>
            </a:extLst>
          </p:cNvPr>
          <p:cNvCxnSpPr>
            <a:cxnSpLocks/>
          </p:cNvCxnSpPr>
          <p:nvPr/>
        </p:nvCxnSpPr>
        <p:spPr>
          <a:xfrm flipV="1">
            <a:off x="6829586" y="3506689"/>
            <a:ext cx="2762437" cy="145393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D69BC1-C832-4EFC-0232-ABC8F943077E}"/>
              </a:ext>
            </a:extLst>
          </p:cNvPr>
          <p:cNvCxnSpPr>
            <a:cxnSpLocks/>
          </p:cNvCxnSpPr>
          <p:nvPr/>
        </p:nvCxnSpPr>
        <p:spPr>
          <a:xfrm flipV="1">
            <a:off x="6886414" y="4109085"/>
            <a:ext cx="2686211" cy="176993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D1FD6E-618D-4EBF-10A6-D3A385A08FC8}"/>
              </a:ext>
            </a:extLst>
          </p:cNvPr>
          <p:cNvCxnSpPr>
            <a:cxnSpLocks/>
          </p:cNvCxnSpPr>
          <p:nvPr/>
        </p:nvCxnSpPr>
        <p:spPr>
          <a:xfrm flipV="1">
            <a:off x="7563173" y="2805193"/>
            <a:ext cx="2464230" cy="38229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07C960-BACD-3B4F-712F-CC9579735592}"/>
              </a:ext>
            </a:extLst>
          </p:cNvPr>
          <p:cNvCxnSpPr>
            <a:cxnSpLocks/>
          </p:cNvCxnSpPr>
          <p:nvPr/>
        </p:nvCxnSpPr>
        <p:spPr>
          <a:xfrm flipV="1">
            <a:off x="7490847" y="3135824"/>
            <a:ext cx="1663485" cy="83690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4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2006763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or 5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manifold, smooth and continuous first derivatives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nearest-neighbor graph as simplicial complex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representation of the low-dimensional Reimann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low-dimensional manifold 0 and 1-simplexes are most important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need not be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in the simplicial complex   </a:t>
            </a:r>
          </a:p>
          <a:p>
            <a:r>
              <a:rPr lang="en-US" dirty="0">
                <a:cs typeface="Segoe UI" panose="020B0502040204020203" pitchFamily="34" charset="0"/>
              </a:rPr>
              <a:t>Graph is a map of the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a set of samples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X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the expected value of the information in the samples,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the binary log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-likelihood,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can express the expectation 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original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approaches the distribution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low-dimensional manifold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 is a 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Optimal solution at the equilibrium between attraction and repulsion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Effective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  <a:p>
            <a:pPr lvl="1"/>
            <a:r>
              <a:rPr lang="en-US" dirty="0">
                <a:latin typeface="+mn-lt"/>
              </a:rPr>
              <a:t>UMAP is (arguably) the state of the art manifold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for very high dimensional spaces 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x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y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24975</TotalTime>
  <Words>4037</Words>
  <Application>Microsoft Office PowerPoint</Application>
  <PresentationFormat>Widescreen</PresentationFormat>
  <Paragraphs>709</Paragraphs>
  <Slides>73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1138</cp:revision>
  <dcterms:created xsi:type="dcterms:W3CDTF">2020-07-25T22:15:22Z</dcterms:created>
  <dcterms:modified xsi:type="dcterms:W3CDTF">2024-07-30T19:25:14Z</dcterms:modified>
</cp:coreProperties>
</file>